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0691813" cy="7559675"/>
  <p:notesSz cx="7559675" cy="10691813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02" d="100"/>
          <a:sy n="102" d="100"/>
        </p:scale>
        <p:origin x="139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306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346040" y="0"/>
            <a:ext cx="0" cy="7560259"/>
          </a:xfrm>
          <a:prstGeom prst="line">
            <a:avLst/>
          </a:prstGeom>
          <a:noFill/>
          <a:ln w="6350">
            <a:solidFill>
              <a:srgbClr val="E6E6E6"/>
            </a:solidFill>
            <a:prstDash val="dash"/>
          </a:ln>
        </p:spPr>
      </p:sp>
      <p:sp>
        <p:nvSpPr>
          <p:cNvPr id="3" name="Shape 1"/>
          <p:cNvSpPr/>
          <p:nvPr/>
        </p:nvSpPr>
        <p:spPr>
          <a:xfrm>
            <a:off x="274320" y="274320"/>
            <a:ext cx="4797400" cy="7011619"/>
          </a:xfrm>
          <a:prstGeom prst="rect">
            <a:avLst/>
          </a:prstGeom>
          <a:ln w="9525">
            <a:solidFill>
              <a:srgbClr val="D9C9A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620360" y="274320"/>
            <a:ext cx="4797400" cy="7011619"/>
          </a:xfrm>
          <a:prstGeom prst="rect">
            <a:avLst/>
          </a:prstGeom>
          <a:ln w="9525">
            <a:solidFill>
              <a:srgbClr val="D9C9A3"/>
            </a:solidFill>
            <a:prstDash val="solid"/>
          </a:ln>
        </p:spPr>
      </p:sp>
      <p:pic>
        <p:nvPicPr>
          <p:cNvPr id="5" name="Image 0" descr="/tmp/claude-0/-home-claude/1c693369-8ad5-5ef7-a60c-9ce09ecf5366/scratchpad/build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220" y="5989320"/>
            <a:ext cx="1371600" cy="485404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6583680"/>
            <a:ext cx="4248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00" dirty="0">
                <a:solidFill>
                  <a:srgbClr val="8A8A8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연성대학교 치기공과 학생회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5894680" y="2606090"/>
            <a:ext cx="4248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200" b="1" kern="0" spc="400" dirty="0">
                <a:solidFill>
                  <a:srgbClr val="B8860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2026</a:t>
            </a:r>
            <a:endParaRPr lang="en-US" sz="2200" dirty="0"/>
          </a:p>
        </p:txBody>
      </p:sp>
      <p:sp>
        <p:nvSpPr>
          <p:cNvPr id="9" name="Text 5"/>
          <p:cNvSpPr txBox="1"/>
          <p:nvPr/>
        </p:nvSpPr>
        <p:spPr>
          <a:xfrm>
            <a:off x="5894680" y="2994660"/>
            <a:ext cx="4248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5600" b="1" dirty="0">
                <a:solidFill>
                  <a:srgbClr val="2B2B2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빚음제</a:t>
            </a:r>
            <a:endParaRPr lang="en-US" sz="5600" dirty="0"/>
          </a:p>
        </p:txBody>
      </p:sp>
      <p:sp>
        <p:nvSpPr>
          <p:cNvPr id="10" name="Text 6"/>
          <p:cNvSpPr txBox="1"/>
          <p:nvPr/>
        </p:nvSpPr>
        <p:spPr>
          <a:xfrm>
            <a:off x="5894680" y="3863221"/>
            <a:ext cx="4248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kern="0" spc="200" dirty="0">
                <a:solidFill>
                  <a:srgbClr val="5A5A5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DENTAL TECHNOLOGY OATH CEREMONY</a:t>
            </a:r>
            <a:endParaRPr lang="en-US" sz="1050" dirty="0"/>
          </a:p>
        </p:txBody>
      </p:sp>
      <p:sp>
        <p:nvSpPr>
          <p:cNvPr id="11" name="Shape 7"/>
          <p:cNvSpPr/>
          <p:nvPr/>
        </p:nvSpPr>
        <p:spPr>
          <a:xfrm>
            <a:off x="7568458" y="4137541"/>
            <a:ext cx="731520" cy="0"/>
          </a:xfrm>
          <a:prstGeom prst="line">
            <a:avLst/>
          </a:prstGeom>
          <a:noFill/>
          <a:ln w="12700">
            <a:solidFill>
              <a:srgbClr val="B8860B"/>
            </a:solidFill>
            <a:prstDash val="solid"/>
          </a:ln>
        </p:spPr>
      </p:sp>
      <p:sp>
        <p:nvSpPr>
          <p:cNvPr id="12" name="Text 8"/>
          <p:cNvSpPr txBox="1"/>
          <p:nvPr/>
        </p:nvSpPr>
        <p:spPr>
          <a:xfrm>
            <a:off x="5809839" y="4366141"/>
            <a:ext cx="4248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B2B2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2026. 11. 10 (화)  PM 16:30</a:t>
            </a:r>
            <a:endParaRPr lang="en-US" sz="1300" dirty="0"/>
          </a:p>
        </p:txBody>
      </p:sp>
      <p:sp>
        <p:nvSpPr>
          <p:cNvPr id="13" name="Text 9"/>
          <p:cNvSpPr txBox="1"/>
          <p:nvPr/>
        </p:nvSpPr>
        <p:spPr>
          <a:xfrm>
            <a:off x="5809839" y="4704469"/>
            <a:ext cx="4248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A5A5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연성대학교 인스퍼레이션홀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346040" y="0"/>
            <a:ext cx="0" cy="7560259"/>
          </a:xfrm>
          <a:prstGeom prst="line">
            <a:avLst/>
          </a:prstGeom>
          <a:noFill/>
          <a:ln w="6350">
            <a:solidFill>
              <a:srgbClr val="E6E6E6"/>
            </a:solidFill>
            <a:prstDash val="dash"/>
          </a:ln>
        </p:spPr>
      </p:sp>
      <p:sp>
        <p:nvSpPr>
          <p:cNvPr id="3" name="Shape 1"/>
          <p:cNvSpPr/>
          <p:nvPr/>
        </p:nvSpPr>
        <p:spPr>
          <a:xfrm>
            <a:off x="274320" y="274320"/>
            <a:ext cx="4797400" cy="7011619"/>
          </a:xfrm>
          <a:prstGeom prst="rect">
            <a:avLst/>
          </a:prstGeom>
          <a:ln w="9525">
            <a:solidFill>
              <a:srgbClr val="D9C9A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620360" y="274320"/>
            <a:ext cx="4797400" cy="7011619"/>
          </a:xfrm>
          <a:prstGeom prst="rect">
            <a:avLst/>
          </a:prstGeom>
          <a:ln w="9525">
            <a:solidFill>
              <a:srgbClr val="D9C9A3"/>
            </a:solidFill>
            <a:prstDash val="solid"/>
          </a:ln>
        </p:spPr>
      </p:sp>
      <p:pic>
        <p:nvPicPr>
          <p:cNvPr id="5" name="Image 0" descr="/tmp/claude-0/-home-claude/1c693369-8ad5-5ef7-a60c-9ce09ecf5366/scratchpad/build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4380" y="548640"/>
            <a:ext cx="1097280" cy="388323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94360" y="1143000"/>
            <a:ext cx="4157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2B2B2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모시는 글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594360" y="1691640"/>
            <a:ext cx="4157320" cy="3246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40000"/>
              </a:lnSpc>
              <a:buNone/>
            </a:pPr>
            <a:r>
              <a:rPr lang="en-US" sz="1050" dirty="0">
                <a:solidFill>
                  <a:srgbClr val="5A5A5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교수님들의 가르침 속에서</a:t>
            </a:r>
            <a:endParaRPr lang="en-US" sz="1050" dirty="0"/>
          </a:p>
          <a:p>
            <a:pPr marL="0" indent="0" algn="ctr">
              <a:lnSpc>
                <a:spcPct val="140000"/>
              </a:lnSpc>
              <a:buNone/>
            </a:pPr>
            <a:r>
              <a:rPr lang="en-US" sz="1050" dirty="0">
                <a:solidFill>
                  <a:srgbClr val="5A5A5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정직한 기술의 소중함을 배웠고,</a:t>
            </a:r>
            <a:endParaRPr lang="en-US" sz="1050" dirty="0"/>
          </a:p>
          <a:p>
            <a:pPr marL="0" indent="0" algn="ctr">
              <a:lnSpc>
                <a:spcPct val="140000"/>
              </a:lnSpc>
              <a:buNone/>
            </a:pPr>
            <a:r>
              <a:rPr lang="en-US" sz="1050" dirty="0">
                <a:solidFill>
                  <a:srgbClr val="5A5A5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보철물 너머 환자의 미소를 보며</a:t>
            </a:r>
            <a:endParaRPr lang="en-US" sz="1050" dirty="0"/>
          </a:p>
          <a:p>
            <a:pPr marL="0" indent="0" algn="ctr">
              <a:lnSpc>
                <a:spcPct val="140000"/>
              </a:lnSpc>
              <a:spcAft>
                <a:spcPts val="900"/>
              </a:spcAft>
              <a:buNone/>
            </a:pPr>
            <a:r>
              <a:rPr lang="en-US" sz="1050" dirty="0">
                <a:solidFill>
                  <a:srgbClr val="5A5A5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이 일이 얼마나 귀한 일인지 깨달았습니다.</a:t>
            </a:r>
            <a:endParaRPr lang="en-US" sz="1050" dirty="0"/>
          </a:p>
          <a:p>
            <a:pPr marL="0" indent="0" algn="ctr">
              <a:lnSpc>
                <a:spcPct val="140000"/>
              </a:lnSpc>
              <a:buNone/>
            </a:pPr>
            <a:r>
              <a:rPr lang="en-US" sz="1050" dirty="0">
                <a:solidFill>
                  <a:srgbClr val="5A5A5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「2026 제2회 빚음제」는</a:t>
            </a:r>
            <a:endParaRPr lang="en-US" sz="1050" dirty="0"/>
          </a:p>
          <a:p>
            <a:pPr marL="0" indent="0" algn="ctr">
              <a:lnSpc>
                <a:spcPct val="140000"/>
              </a:lnSpc>
              <a:buNone/>
            </a:pPr>
            <a:r>
              <a:rPr lang="en-US" sz="1050" dirty="0">
                <a:solidFill>
                  <a:srgbClr val="5A5A5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그동안 정성껏 빚어 온 배움을 나누고,</a:t>
            </a:r>
            <a:endParaRPr lang="en-US" sz="1050" dirty="0"/>
          </a:p>
          <a:p>
            <a:pPr marL="0" indent="0" algn="ctr">
              <a:lnSpc>
                <a:spcPct val="140000"/>
              </a:lnSpc>
              <a:buNone/>
            </a:pPr>
            <a:r>
              <a:rPr lang="en-US" sz="1050" dirty="0">
                <a:solidFill>
                  <a:srgbClr val="5A5A5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책임감과 사명감을 마음에 새기며</a:t>
            </a:r>
            <a:endParaRPr lang="en-US" sz="1050" dirty="0"/>
          </a:p>
          <a:p>
            <a:pPr marL="0" indent="0" algn="ctr">
              <a:lnSpc>
                <a:spcPct val="140000"/>
              </a:lnSpc>
              <a:buNone/>
            </a:pPr>
            <a:r>
              <a:rPr lang="en-US" sz="1050" dirty="0">
                <a:solidFill>
                  <a:srgbClr val="5A5A5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국민 구강건강에 이바지하겠다는</a:t>
            </a:r>
            <a:endParaRPr lang="en-US" sz="1050" dirty="0"/>
          </a:p>
          <a:p>
            <a:pPr marL="0" indent="0" algn="ctr">
              <a:lnSpc>
                <a:spcPct val="140000"/>
              </a:lnSpc>
              <a:spcAft>
                <a:spcPts val="900"/>
              </a:spcAft>
              <a:buNone/>
            </a:pPr>
            <a:r>
              <a:rPr lang="en-US" sz="1050" dirty="0">
                <a:solidFill>
                  <a:srgbClr val="5A5A5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저희의 첫 다짐을 새기는 자리입니다.</a:t>
            </a:r>
            <a:endParaRPr lang="en-US" sz="1050" dirty="0"/>
          </a:p>
          <a:p>
            <a:pPr marL="0" indent="0" algn="ctr">
              <a:lnSpc>
                <a:spcPct val="140000"/>
              </a:lnSpc>
              <a:buNone/>
            </a:pPr>
            <a:r>
              <a:rPr lang="en-US" sz="1050" dirty="0">
                <a:solidFill>
                  <a:srgbClr val="5A5A5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아직은 부족하지만</a:t>
            </a:r>
            <a:endParaRPr lang="en-US" sz="1050" dirty="0"/>
          </a:p>
          <a:p>
            <a:pPr marL="0" indent="0" algn="ctr">
              <a:lnSpc>
                <a:spcPct val="140000"/>
              </a:lnSpc>
              <a:buNone/>
            </a:pPr>
            <a:r>
              <a:rPr lang="en-US" sz="1050" dirty="0">
                <a:solidFill>
                  <a:srgbClr val="5A5A5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처음의 마음을 잊지 않는 치과기공사가 되겠습니다.</a:t>
            </a:r>
            <a:endParaRPr lang="en-US" sz="1050" dirty="0"/>
          </a:p>
          <a:p>
            <a:pPr marL="0" indent="0" algn="ctr">
              <a:lnSpc>
                <a:spcPct val="140000"/>
              </a:lnSpc>
              <a:buNone/>
            </a:pPr>
            <a:r>
              <a:rPr lang="en-US" sz="1050" dirty="0">
                <a:solidFill>
                  <a:srgbClr val="5A5A5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바쁘시더라도 함께해 주셔서</a:t>
            </a:r>
            <a:endParaRPr lang="en-US" sz="1050" dirty="0"/>
          </a:p>
          <a:p>
            <a:pPr marL="0" indent="0" algn="ctr">
              <a:lnSpc>
                <a:spcPct val="140000"/>
              </a:lnSpc>
              <a:spcAft>
                <a:spcPts val="900"/>
              </a:spcAft>
              <a:buNone/>
            </a:pPr>
            <a:r>
              <a:rPr lang="en-US" sz="1050" dirty="0">
                <a:solidFill>
                  <a:srgbClr val="5A5A5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저희의 첫걸음을 지켜봐 주시면 감사하겠습니다.</a:t>
            </a:r>
            <a:endParaRPr lang="en-US" sz="1050" dirty="0"/>
          </a:p>
        </p:txBody>
      </p:sp>
      <p:sp>
        <p:nvSpPr>
          <p:cNvPr id="8" name="Text 5"/>
          <p:cNvSpPr txBox="1"/>
          <p:nvPr/>
        </p:nvSpPr>
        <p:spPr>
          <a:xfrm>
            <a:off x="594360" y="4956048"/>
            <a:ext cx="415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2B2B2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연성대학교 치기공과 학생회 일동 올림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685800" y="5486400"/>
            <a:ext cx="3974440" cy="1463040"/>
          </a:xfrm>
          <a:prstGeom prst="roundRect">
            <a:avLst>
              <a:gd name="adj" fmla="val 5000"/>
            </a:avLst>
          </a:prstGeom>
          <a:solidFill>
            <a:srgbClr val="FAF6EC"/>
          </a:solidFill>
          <a:ln w="12700">
            <a:solidFill>
              <a:srgbClr val="FAF6EC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960120" y="5733288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kern="0" spc="100" dirty="0">
                <a:solidFill>
                  <a:srgbClr val="B8860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DATE</a:t>
            </a:r>
            <a:endParaRPr lang="en-US" sz="950" dirty="0"/>
          </a:p>
        </p:txBody>
      </p:sp>
      <p:sp>
        <p:nvSpPr>
          <p:cNvPr id="11" name="Text 8"/>
          <p:cNvSpPr txBox="1"/>
          <p:nvPr/>
        </p:nvSpPr>
        <p:spPr>
          <a:xfrm>
            <a:off x="1691640" y="5733288"/>
            <a:ext cx="2740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dirty="0">
                <a:solidFill>
                  <a:srgbClr val="2B2B2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2026. 11. 10 (화)</a:t>
            </a:r>
            <a:endParaRPr lang="en-US" sz="1050" dirty="0"/>
          </a:p>
        </p:txBody>
      </p:sp>
      <p:sp>
        <p:nvSpPr>
          <p:cNvPr id="12" name="Text 9"/>
          <p:cNvSpPr txBox="1"/>
          <p:nvPr/>
        </p:nvSpPr>
        <p:spPr>
          <a:xfrm>
            <a:off x="960120" y="6099048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kern="0" spc="100" dirty="0">
                <a:solidFill>
                  <a:srgbClr val="B8860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TIME</a:t>
            </a:r>
            <a:endParaRPr lang="en-US" sz="950" dirty="0"/>
          </a:p>
        </p:txBody>
      </p:sp>
      <p:sp>
        <p:nvSpPr>
          <p:cNvPr id="13" name="Text 10"/>
          <p:cNvSpPr txBox="1"/>
          <p:nvPr/>
        </p:nvSpPr>
        <p:spPr>
          <a:xfrm>
            <a:off x="1691640" y="6099048"/>
            <a:ext cx="2740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2B2B2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16:30 ~ 17:30  1부  |  17:30 ~ 18:30  2부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960120" y="6464808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kern="0" spc="100" dirty="0">
                <a:solidFill>
                  <a:srgbClr val="B8860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PLACE</a:t>
            </a:r>
            <a:endParaRPr lang="en-US" sz="950" dirty="0"/>
          </a:p>
        </p:txBody>
      </p:sp>
      <p:sp>
        <p:nvSpPr>
          <p:cNvPr id="15" name="Text 12"/>
          <p:cNvSpPr txBox="1"/>
          <p:nvPr/>
        </p:nvSpPr>
        <p:spPr>
          <a:xfrm>
            <a:off x="1691640" y="6464808"/>
            <a:ext cx="2740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dirty="0">
                <a:solidFill>
                  <a:srgbClr val="2B2B2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연성대학교 인스퍼레이션홀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>
            <a:off x="5940400" y="594360"/>
            <a:ext cx="4157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B8860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2026 </a:t>
            </a:r>
            <a:r>
              <a:rPr lang="en-US" sz="2800" b="1" dirty="0">
                <a:solidFill>
                  <a:srgbClr val="2B2B2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빚음제</a:t>
            </a:r>
            <a:endParaRPr lang="en-US" sz="2800" dirty="0"/>
          </a:p>
        </p:txBody>
      </p:sp>
      <p:sp>
        <p:nvSpPr>
          <p:cNvPr id="17" name="Text 14"/>
          <p:cNvSpPr txBox="1"/>
          <p:nvPr/>
        </p:nvSpPr>
        <p:spPr>
          <a:xfrm>
            <a:off x="5940400" y="1188720"/>
            <a:ext cx="415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5A5A5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제2회 연성대학교 예비치과기공사 선서식 및 학술제</a:t>
            </a:r>
            <a:endParaRPr lang="en-US" sz="1050" dirty="0"/>
          </a:p>
        </p:txBody>
      </p:sp>
      <p:sp>
        <p:nvSpPr>
          <p:cNvPr id="18" name="Shape 15"/>
          <p:cNvSpPr/>
          <p:nvPr/>
        </p:nvSpPr>
        <p:spPr>
          <a:xfrm>
            <a:off x="5940400" y="1645920"/>
            <a:ext cx="4157320" cy="0"/>
          </a:xfrm>
          <a:prstGeom prst="line">
            <a:avLst/>
          </a:prstGeom>
          <a:noFill/>
          <a:ln w="15875">
            <a:solidFill>
              <a:srgbClr val="2B2B2B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5940400" y="1687068"/>
            <a:ext cx="4157320" cy="0"/>
          </a:xfrm>
          <a:prstGeom prst="line">
            <a:avLst/>
          </a:prstGeom>
          <a:noFill/>
          <a:ln w="6350">
            <a:solidFill>
              <a:srgbClr val="2B2B2B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5940400" y="2103120"/>
            <a:ext cx="640080" cy="329184"/>
          </a:xfrm>
          <a:prstGeom prst="roundRect">
            <a:avLst>
              <a:gd name="adj" fmla="val 50000"/>
            </a:avLst>
          </a:prstGeom>
          <a:solidFill>
            <a:srgbClr val="B8860B"/>
          </a:solidFill>
          <a:ln w="12700">
            <a:solidFill>
              <a:srgbClr val="B8860B"/>
            </a:solidFill>
            <a:prstDash val="solid"/>
          </a:ln>
        </p:spPr>
      </p:sp>
      <p:sp>
        <p:nvSpPr>
          <p:cNvPr id="21" name="Text 18"/>
          <p:cNvSpPr txBox="1"/>
          <p:nvPr/>
        </p:nvSpPr>
        <p:spPr>
          <a:xfrm>
            <a:off x="5940400" y="2103120"/>
            <a:ext cx="640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1부</a:t>
            </a:r>
            <a:endParaRPr lang="en-US" sz="1200" dirty="0"/>
          </a:p>
        </p:txBody>
      </p:sp>
      <p:sp>
        <p:nvSpPr>
          <p:cNvPr id="22" name="Text 19"/>
          <p:cNvSpPr txBox="1"/>
          <p:nvPr/>
        </p:nvSpPr>
        <p:spPr>
          <a:xfrm>
            <a:off x="6763360" y="2103120"/>
            <a:ext cx="2237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B2B2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선서와 다짐의 시간</a:t>
            </a:r>
            <a:endParaRPr lang="en-US" sz="1400" dirty="0"/>
          </a:p>
        </p:txBody>
      </p:sp>
      <p:sp>
        <p:nvSpPr>
          <p:cNvPr id="23" name="Text 20"/>
          <p:cNvSpPr txBox="1"/>
          <p:nvPr/>
        </p:nvSpPr>
        <p:spPr>
          <a:xfrm>
            <a:off x="9000439" y="2103120"/>
            <a:ext cx="1097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8A8A8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16:30 ~ 17:30</a:t>
            </a:r>
            <a:endParaRPr lang="en-US" sz="950" dirty="0"/>
          </a:p>
        </p:txBody>
      </p:sp>
      <p:sp>
        <p:nvSpPr>
          <p:cNvPr id="24" name="Text 21"/>
          <p:cNvSpPr txBox="1"/>
          <p:nvPr/>
        </p:nvSpPr>
        <p:spPr>
          <a:xfrm>
            <a:off x="6763360" y="2560320"/>
            <a:ext cx="33343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5000"/>
              </a:lnSpc>
              <a:spcAft>
                <a:spcPts val="400"/>
              </a:spcAft>
              <a:buSzPct val="100000"/>
              <a:buFont typeface="+mj-lt"/>
              <a:buAutoNum type="arabicPeriod"/>
            </a:pPr>
            <a:r>
              <a:rPr lang="en-US" sz="1050" dirty="0">
                <a:solidFill>
                  <a:srgbClr val="5A5A5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개회선언 및 국민의례</a:t>
            </a:r>
            <a:endParaRPr lang="en-US" sz="1050" dirty="0"/>
          </a:p>
          <a:p>
            <a:pPr marL="342900" indent="-342900">
              <a:lnSpc>
                <a:spcPct val="115000"/>
              </a:lnSpc>
              <a:spcAft>
                <a:spcPts val="400"/>
              </a:spcAft>
              <a:buSzPct val="100000"/>
              <a:buFont typeface="+mj-lt"/>
              <a:buAutoNum type="arabicPeriod"/>
            </a:pPr>
            <a:r>
              <a:rPr lang="en-US" sz="1050" dirty="0">
                <a:solidFill>
                  <a:srgbClr val="5A5A5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내·외빈 소개</a:t>
            </a:r>
            <a:endParaRPr lang="en-US" sz="1050" dirty="0"/>
          </a:p>
          <a:p>
            <a:pPr marL="342900" indent="-342900">
              <a:lnSpc>
                <a:spcPct val="115000"/>
              </a:lnSpc>
              <a:spcAft>
                <a:spcPts val="400"/>
              </a:spcAft>
              <a:buSzPct val="100000"/>
              <a:buFont typeface="+mj-lt"/>
              <a:buAutoNum type="arabicPeriod"/>
            </a:pPr>
            <a:r>
              <a:rPr lang="en-US" sz="1050" dirty="0">
                <a:solidFill>
                  <a:srgbClr val="5A5A5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학과 연혁 및 개회사</a:t>
            </a:r>
            <a:endParaRPr lang="en-US" sz="1050" dirty="0"/>
          </a:p>
          <a:p>
            <a:pPr marL="342900" indent="-342900">
              <a:lnSpc>
                <a:spcPct val="115000"/>
              </a:lnSpc>
              <a:spcAft>
                <a:spcPts val="400"/>
              </a:spcAft>
              <a:buSzPct val="100000"/>
              <a:buFont typeface="+mj-lt"/>
              <a:buAutoNum type="arabicPeriod"/>
            </a:pPr>
            <a:r>
              <a:rPr lang="en-US" sz="1050" dirty="0">
                <a:solidFill>
                  <a:srgbClr val="5A5A5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축사 및 격려사</a:t>
            </a:r>
            <a:endParaRPr lang="en-US" sz="1050" dirty="0"/>
          </a:p>
          <a:p>
            <a:pPr marL="342900" indent="-342900">
              <a:lnSpc>
                <a:spcPct val="115000"/>
              </a:lnSpc>
              <a:spcAft>
                <a:spcPts val="400"/>
              </a:spcAft>
              <a:buSzPct val="100000"/>
              <a:buFont typeface="+mj-lt"/>
              <a:buAutoNum type="arabicPeriod"/>
            </a:pPr>
            <a:r>
              <a:rPr lang="en-US" sz="1050" dirty="0">
                <a:solidFill>
                  <a:srgbClr val="5A5A5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선서식</a:t>
            </a:r>
            <a:endParaRPr lang="en-US" sz="1050" dirty="0"/>
          </a:p>
        </p:txBody>
      </p:sp>
      <p:sp>
        <p:nvSpPr>
          <p:cNvPr id="25" name="Shape 22"/>
          <p:cNvSpPr/>
          <p:nvPr/>
        </p:nvSpPr>
        <p:spPr>
          <a:xfrm>
            <a:off x="5940399" y="4039857"/>
            <a:ext cx="4157320" cy="0"/>
          </a:xfrm>
          <a:prstGeom prst="line">
            <a:avLst/>
          </a:prstGeom>
          <a:noFill/>
          <a:ln w="9525">
            <a:solidFill>
              <a:srgbClr val="D9C9A3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5940400" y="4558328"/>
            <a:ext cx="640080" cy="329184"/>
          </a:xfrm>
          <a:prstGeom prst="roundRect">
            <a:avLst>
              <a:gd name="adj" fmla="val 50000"/>
            </a:avLst>
          </a:prstGeom>
          <a:solidFill>
            <a:srgbClr val="B8860B"/>
          </a:solidFill>
          <a:ln w="12700">
            <a:solidFill>
              <a:srgbClr val="B8860B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5940400" y="4558328"/>
            <a:ext cx="640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2부</a:t>
            </a:r>
            <a:endParaRPr lang="en-US" sz="1200" dirty="0"/>
          </a:p>
        </p:txBody>
      </p:sp>
      <p:sp>
        <p:nvSpPr>
          <p:cNvPr id="28" name="Text 25"/>
          <p:cNvSpPr txBox="1"/>
          <p:nvPr/>
        </p:nvSpPr>
        <p:spPr>
          <a:xfrm>
            <a:off x="6763360" y="4558328"/>
            <a:ext cx="2237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B2B2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성장과 비전의 시간</a:t>
            </a:r>
            <a:endParaRPr lang="en-US" sz="1400" dirty="0"/>
          </a:p>
        </p:txBody>
      </p:sp>
      <p:sp>
        <p:nvSpPr>
          <p:cNvPr id="29" name="Text 26"/>
          <p:cNvSpPr txBox="1"/>
          <p:nvPr/>
        </p:nvSpPr>
        <p:spPr>
          <a:xfrm>
            <a:off x="9000439" y="4558328"/>
            <a:ext cx="1097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8A8A8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17:30 ~ 18:30</a:t>
            </a:r>
            <a:endParaRPr lang="en-US" sz="950" dirty="0"/>
          </a:p>
        </p:txBody>
      </p:sp>
      <p:sp>
        <p:nvSpPr>
          <p:cNvPr id="30" name="Text 27"/>
          <p:cNvSpPr txBox="1"/>
          <p:nvPr/>
        </p:nvSpPr>
        <p:spPr>
          <a:xfrm>
            <a:off x="6763360" y="5015528"/>
            <a:ext cx="33343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5000"/>
              </a:lnSpc>
              <a:spcAft>
                <a:spcPts val="400"/>
              </a:spcAft>
              <a:buSzPct val="100000"/>
              <a:buFont typeface="+mj-lt"/>
              <a:buAutoNum type="arabicPeriod"/>
            </a:pPr>
            <a:r>
              <a:rPr lang="en-US" sz="1050" dirty="0">
                <a:solidFill>
                  <a:srgbClr val="5A5A5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학생회 교류 및 회무보고</a:t>
            </a:r>
            <a:endParaRPr lang="en-US" sz="1050" dirty="0"/>
          </a:p>
          <a:p>
            <a:pPr marL="342900" indent="-342900">
              <a:lnSpc>
                <a:spcPct val="115000"/>
              </a:lnSpc>
              <a:spcAft>
                <a:spcPts val="400"/>
              </a:spcAft>
              <a:buSzPct val="100000"/>
              <a:buFont typeface="+mj-lt"/>
              <a:buAutoNum type="arabicPeriod"/>
            </a:pPr>
            <a:r>
              <a:rPr lang="en-US" sz="1050" dirty="0">
                <a:solidFill>
                  <a:srgbClr val="5A5A5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전공동아리 활동 (멘토링·봉사·리빙랩)</a:t>
            </a:r>
            <a:endParaRPr lang="en-US" sz="1050" dirty="0"/>
          </a:p>
          <a:p>
            <a:pPr marL="342900" indent="-342900">
              <a:lnSpc>
                <a:spcPct val="115000"/>
              </a:lnSpc>
              <a:spcAft>
                <a:spcPts val="400"/>
              </a:spcAft>
              <a:buSzPct val="100000"/>
              <a:buFont typeface="+mj-lt"/>
              <a:buAutoNum type="arabicPeriod"/>
            </a:pPr>
            <a:r>
              <a:rPr lang="en-US" sz="1050" dirty="0">
                <a:solidFill>
                  <a:srgbClr val="5A5A5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국제 문화교류 발표 (대만·일본·튀르키예·필리핀)</a:t>
            </a:r>
            <a:endParaRPr lang="en-US" sz="1050" dirty="0"/>
          </a:p>
          <a:p>
            <a:pPr marL="342900" indent="-342900">
              <a:lnSpc>
                <a:spcPct val="115000"/>
              </a:lnSpc>
              <a:spcAft>
                <a:spcPts val="400"/>
              </a:spcAft>
              <a:buSzPct val="100000"/>
              <a:buFont typeface="+mj-lt"/>
              <a:buAutoNum type="arabicPeriod"/>
            </a:pPr>
            <a:r>
              <a:rPr lang="en-US" sz="1050" dirty="0">
                <a:solidFill>
                  <a:srgbClr val="5A5A5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대내외 수상 성과 공유 및 시상</a:t>
            </a:r>
            <a:endParaRPr lang="en-US" sz="1050" dirty="0"/>
          </a:p>
        </p:txBody>
      </p:sp>
      <p:sp>
        <p:nvSpPr>
          <p:cNvPr id="31" name="Shape 28"/>
          <p:cNvSpPr/>
          <p:nvPr/>
        </p:nvSpPr>
        <p:spPr>
          <a:xfrm>
            <a:off x="5940400" y="6508264"/>
            <a:ext cx="4157320" cy="0"/>
          </a:xfrm>
          <a:prstGeom prst="line">
            <a:avLst/>
          </a:prstGeom>
          <a:noFill/>
          <a:ln w="15875">
            <a:solidFill>
              <a:srgbClr val="2B2B2B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5940400" y="6549412"/>
            <a:ext cx="4157320" cy="0"/>
          </a:xfrm>
          <a:prstGeom prst="line">
            <a:avLst/>
          </a:prstGeom>
          <a:noFill/>
          <a:ln w="6350">
            <a:solidFill>
              <a:srgbClr val="2B2B2B"/>
            </a:solidFill>
            <a:prstDash val="solid"/>
          </a:ln>
        </p:spPr>
      </p:sp>
      <p:sp>
        <p:nvSpPr>
          <p:cNvPr id="33" name="Text 10">
            <a:extLst>
              <a:ext uri="{FF2B5EF4-FFF2-40B4-BE49-F238E27FC236}">
                <a16:creationId xmlns:a16="http://schemas.microsoft.com/office/drawing/2014/main" id="{E235E3FA-85C6-4E75-A945-1DE8983C839B}"/>
              </a:ext>
            </a:extLst>
          </p:cNvPr>
          <p:cNvSpPr txBox="1"/>
          <p:nvPr/>
        </p:nvSpPr>
        <p:spPr>
          <a:xfrm>
            <a:off x="5848960" y="6692993"/>
            <a:ext cx="4248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900" dirty="0">
                <a:solidFill>
                  <a:srgbClr val="8A8A8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‘빚음제’는 환자의 미소를 빚고, 스스로의 길을 만들어 나가는</a:t>
            </a:r>
            <a:endParaRPr lang="en-US" sz="900" dirty="0"/>
          </a:p>
          <a:p>
            <a:pPr marL="0" indent="0" algn="ctr">
              <a:lnSpc>
                <a:spcPct val="130000"/>
              </a:lnSpc>
              <a:buNone/>
            </a:pPr>
            <a:r>
              <a:rPr lang="en-US" sz="900" dirty="0">
                <a:solidFill>
                  <a:srgbClr val="8A8A8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치과기공사의 첫걸음을 뜻합니다.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208</Words>
  <Application>Microsoft Office PowerPoint</Application>
  <PresentationFormat>사용자 지정</PresentationFormat>
  <Paragraphs>48</Paragraphs>
  <Slides>2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5" baseType="lpstr">
      <vt:lpstr>맑은 고딕</vt:lpstr>
      <vt:lpstr>Arial</vt:lpstr>
      <vt:lpstr>Office Theme</vt:lpstr>
      <vt:lpstr>PowerPoint 프레젠테이션</vt:lpstr>
      <vt:lpstr>PowerPoint 프레젠테이션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2026 빚음제 초대장</dc:title>
  <dc:subject>PptxGenJS Presentation</dc:subject>
  <dc:creator>PptxGenJS</dc:creator>
  <cp:lastModifiedBy>user12</cp:lastModifiedBy>
  <cp:revision>2</cp:revision>
  <dcterms:created xsi:type="dcterms:W3CDTF">2026-10-16T11:09:34Z</dcterms:created>
  <dcterms:modified xsi:type="dcterms:W3CDTF">2026-10-16T11:16:39Z</dcterms:modified>
</cp:coreProperties>
</file>